
<file path=[Content_Types].xml><?xml version="1.0" encoding="utf-8"?>
<Types xmlns="http://schemas.openxmlformats.org/package/2006/content-types">
  <Default Extension="tmp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  <p:sldId id="259" r:id="rId3"/>
    <p:sldId id="293" r:id="rId4"/>
    <p:sldId id="282" r:id="rId5"/>
    <p:sldId id="281" r:id="rId6"/>
    <p:sldId id="284" r:id="rId7"/>
    <p:sldId id="283" r:id="rId8"/>
    <p:sldId id="288" r:id="rId9"/>
    <p:sldId id="279" r:id="rId10"/>
    <p:sldId id="286" r:id="rId11"/>
    <p:sldId id="287" r:id="rId12"/>
    <p:sldId id="289" r:id="rId13"/>
    <p:sldId id="291" r:id="rId14"/>
    <p:sldId id="292" r:id="rId15"/>
    <p:sldId id="263" r:id="rId16"/>
    <p:sldId id="264" r:id="rId17"/>
    <p:sldId id="265" r:id="rId18"/>
    <p:sldId id="294" r:id="rId19"/>
    <p:sldId id="295" r:id="rId20"/>
    <p:sldId id="269" r:id="rId21"/>
    <p:sldId id="296" r:id="rId22"/>
    <p:sldId id="270" r:id="rId23"/>
    <p:sldId id="272" r:id="rId24"/>
    <p:sldId id="27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68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ame 4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0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ame 5"/>
          <p:cNvSpPr/>
          <p:nvPr userDrawn="1"/>
        </p:nvSpPr>
        <p:spPr>
          <a:xfrm>
            <a:off x="228600" y="228600"/>
            <a:ext cx="8686800" cy="6400800"/>
          </a:xfrm>
          <a:prstGeom prst="frame">
            <a:avLst>
              <a:gd name="adj1" fmla="val 297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14E0C40-B1FF-489C-A2F1-EECA5D18DE3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B648078-E7E1-48F6-AC85-D948D16447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cover/>
    <p:sndAc>
      <p:stSnd>
        <p:snd r:embed="rId13" name="applause.wav"/>
      </p:stSnd>
    </p:sndAc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tm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tmp"/><Relationship Id="rId4" Type="http://schemas.openxmlformats.org/officeDocument/2006/relationships/image" Target="../media/image12.tm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tmp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246" b="16141"/>
          <a:stretch/>
        </p:blipFill>
        <p:spPr>
          <a:xfrm>
            <a:off x="1288473" y="609600"/>
            <a:ext cx="6705600" cy="31311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2133600" y="3581400"/>
            <a:ext cx="4769427" cy="2475683"/>
          </a:xfrm>
          <a:prstGeom prst="rect">
            <a:avLst/>
          </a:prstGeom>
          <a:noFill/>
        </p:spPr>
        <p:txBody>
          <a:bodyPr wrap="none" rtlCol="0">
            <a:prstTxWarp prst="textDeflate">
              <a:avLst>
                <a:gd name="adj" fmla="val 20065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IN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সকলকে অনেক অনেক শুভেচ্ছা</a:t>
            </a: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762000"/>
            <a:ext cx="4769427" cy="2475683"/>
          </a:xfrm>
          <a:prstGeom prst="rect">
            <a:avLst/>
          </a:prstGeom>
          <a:noFill/>
        </p:spPr>
        <p:txBody>
          <a:bodyPr wrap="none" rtlCol="0">
            <a:prstTxWarp prst="textDeflate">
              <a:avLst>
                <a:gd name="adj" fmla="val 20065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اهلا و سهلا </a:t>
            </a: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0156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507673" y="457200"/>
            <a:ext cx="4267200" cy="1374648"/>
          </a:xfrm>
          <a:prstGeom prst="cloudCallout">
            <a:avLst>
              <a:gd name="adj1" fmla="val -28626"/>
              <a:gd name="adj2" fmla="val 57461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এইভাবে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শিক্ষক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সম্পূর্ণ অনুচ্ছেদ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পড়বে।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935" y="2009577"/>
            <a:ext cx="3237876" cy="21546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5" y="1893167"/>
            <a:ext cx="3329806" cy="21679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798" y="4343400"/>
            <a:ext cx="3049545" cy="170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653127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5400000">
            <a:off x="5076260" y="2876560"/>
            <a:ext cx="45720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ar-SA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معاني المفردات</a:t>
            </a:r>
            <a:r>
              <a:rPr lang="bn-BD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শব্দার্থ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346506"/>
              </p:ext>
            </p:extLst>
          </p:nvPr>
        </p:nvGraphicFramePr>
        <p:xfrm>
          <a:off x="2438400" y="457200"/>
          <a:ext cx="4218542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271"/>
                <a:gridCol w="2109271"/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বাংলা</a:t>
                      </a:r>
                      <a:r>
                        <a:rPr lang="bn-BD" sz="3000" baseline="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অর্থ 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الكلمات العربية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আয়তন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مساحة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দূতাবাস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سفارة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হোটেল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فندق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শিশুপার্ক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منتزه الاطفال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এলাকা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حيّ</a:t>
                      </a:r>
                      <a:r>
                        <a:rPr lang="ar-SA" sz="3000" baseline="0" dirty="0" smtClean="0">
                          <a:solidFill>
                            <a:schemeClr val="tx1"/>
                          </a:solidFill>
                        </a:rPr>
                        <a:t> (ج) احياء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তীর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شاطئ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বিশ্ব</a:t>
                      </a:r>
                      <a:r>
                        <a:rPr lang="bn-BD" sz="3000" baseline="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বিদ্যালয় 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جامعة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কলেজ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كلية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রাজধানী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عاصمة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bn-BD" sz="3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ব্যাংক</a:t>
                      </a:r>
                      <a:endParaRPr lang="en-US" sz="3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000" dirty="0" smtClean="0">
                          <a:solidFill>
                            <a:schemeClr val="tx1"/>
                          </a:solidFill>
                        </a:rPr>
                        <a:t>مصرف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653127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49782" y="872836"/>
            <a:ext cx="2286000" cy="76944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4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একক কাজ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0868" y="1839769"/>
            <a:ext cx="6319359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IN" sz="3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শিক্ষার্থীবৃন্দ </a:t>
            </a:r>
            <a:r>
              <a:rPr lang="bn-BD" sz="3200" b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অনুচ্ছেদটি</a:t>
            </a:r>
            <a:r>
              <a:rPr lang="bn-IN" sz="3200" b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পড়ে কঠিন শব্দ বের করবে</a:t>
            </a:r>
            <a:endParaRPr lang="en-US" sz="32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353" y="2590800"/>
            <a:ext cx="5410200" cy="339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215093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0" y="3322565"/>
            <a:ext cx="3293144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fontAlgn="t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ar-SA" sz="3200" b="1" dirty="0" smtClean="0"/>
              <a:t>مصرف        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036973" y="3353344"/>
            <a:ext cx="3377145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হোটেল</a:t>
            </a:r>
            <a:r>
              <a:rPr lang="ar-SA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– </a:t>
            </a:r>
            <a:r>
              <a:rPr lang="ar-SA" sz="3200" dirty="0" smtClean="0">
                <a:solidFill>
                  <a:schemeClr val="tx1"/>
                </a:solidFill>
              </a:rPr>
              <a:t>فندق</a:t>
            </a:r>
            <a:r>
              <a:rPr lang="ar-SA" sz="3200" dirty="0">
                <a:latin typeface="NikoshBAN" pitchFamily="2" charset="0"/>
              </a:rPr>
              <a:t> </a:t>
            </a:r>
            <a:r>
              <a:rPr lang="ar-SA" sz="3200" dirty="0" smtClean="0">
                <a:latin typeface="NikoshBAN" pitchFamily="2" charset="0"/>
              </a:rPr>
              <a:t>  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9222" y="6103513"/>
            <a:ext cx="2988343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কলেজ</a:t>
            </a:r>
            <a:r>
              <a:rPr lang="ar-SA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dirty="0" smtClean="0">
                <a:solidFill>
                  <a:schemeClr val="tx1"/>
                </a:solidFill>
              </a:rPr>
              <a:t>كلية   .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loud 2"/>
          <p:cNvSpPr/>
          <p:nvPr/>
        </p:nvSpPr>
        <p:spPr>
          <a:xfrm>
            <a:off x="1105470" y="381000"/>
            <a:ext cx="6996545" cy="886695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A" sz="3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انظر الي الصورة وقل بالعربية</a:t>
            </a:r>
            <a:endParaRPr lang="en-US" sz="32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263684"/>
            <a:ext cx="3105150" cy="20776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470" y="1401388"/>
            <a:ext cx="3240153" cy="18845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317" y="4015717"/>
            <a:ext cx="2787316" cy="208779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89" y="4148813"/>
            <a:ext cx="3252864" cy="18216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17543" y="6103514"/>
            <a:ext cx="3696576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বিশ্ব বিদ্যালয় </a:t>
            </a:r>
            <a:r>
              <a:rPr lang="ar-SA" sz="32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ar-SA" sz="3200" dirty="0" smtClean="0">
                <a:solidFill>
                  <a:schemeClr val="tx1"/>
                </a:solidFill>
              </a:rPr>
              <a:t>جامعة  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829009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52912" y="481263"/>
            <a:ext cx="5029200" cy="908052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اجب بالعربية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799" y="1424687"/>
            <a:ext cx="3257706" cy="2160001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533400" y="1965882"/>
            <a:ext cx="2057399" cy="10639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ما هذه</a:t>
            </a:r>
            <a:r>
              <a:rPr lang="ar-SA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؟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48505" y="2024855"/>
            <a:ext cx="2971799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3200" dirty="0" smtClean="0">
                <a:latin typeface="NikoshBAN" pitchFamily="2" charset="0"/>
                <a:cs typeface="NikoshBAN" pitchFamily="2" charset="0"/>
              </a:rPr>
              <a:t>هذه المركز التجارية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520" y="3886200"/>
            <a:ext cx="3161985" cy="2368437"/>
          </a:xfrm>
          <a:prstGeom prst="rect">
            <a:avLst/>
          </a:prstGeom>
        </p:spPr>
      </p:pic>
      <p:sp>
        <p:nvSpPr>
          <p:cNvPr id="5" name="Notched Right Arrow 4"/>
          <p:cNvSpPr/>
          <p:nvPr/>
        </p:nvSpPr>
        <p:spPr>
          <a:xfrm>
            <a:off x="515230" y="4371474"/>
            <a:ext cx="2093738" cy="114781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ما هذه؟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02270" y="4485643"/>
            <a:ext cx="2800504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3200" dirty="0" smtClean="0">
                <a:latin typeface="NikoshBAN" pitchFamily="2" charset="0"/>
                <a:cs typeface="NikoshBAN" pitchFamily="2" charset="0"/>
              </a:rPr>
              <a:t>هذه منتزه الاطفال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304545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900" y="497305"/>
            <a:ext cx="7696200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السوال : ماذا يوجد في داكا؟</a:t>
            </a:r>
          </a:p>
          <a:p>
            <a:pPr algn="ctr"/>
            <a:r>
              <a:rPr lang="ar-S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الجواب : يوجد فيها شهيد منار والمتحف الوطنيّ و منفزه الاطفال و حديقة الحيوانات و متحف حرب الاستقلال .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645" y="2113086"/>
            <a:ext cx="3036055" cy="205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63" y="2113086"/>
            <a:ext cx="3308383" cy="2057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146" y="4343400"/>
            <a:ext cx="2935054" cy="207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764656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43200" y="625640"/>
            <a:ext cx="3344185" cy="5847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ar-SA" sz="3200" dirty="0" smtClean="0">
                <a:latin typeface="NikoshBAN" pitchFamily="2" charset="0"/>
                <a:cs typeface="NikoshBAN" pitchFamily="2" charset="0"/>
              </a:rPr>
              <a:t>كيف كان شوارع داكا 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05" y="1447800"/>
            <a:ext cx="6248400" cy="342059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2245" y="5181600"/>
            <a:ext cx="48045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شوارع داكا طويلة واسعة</a:t>
            </a:r>
            <a:endParaRPr lang="en-US" sz="4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34411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57215" y="760251"/>
            <a:ext cx="2667000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</a:t>
            </a:r>
            <a:r>
              <a:rPr lang="bn-IN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কাজ</a:t>
            </a: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1752600"/>
            <a:ext cx="6685831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১ম </a:t>
            </a:r>
            <a:r>
              <a:rPr lang="bn-IN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ar-SA" sz="2400" dirty="0" smtClean="0">
                <a:latin typeface="NikoshBAN" pitchFamily="2" charset="0"/>
                <a:cs typeface="NikoshBAN" pitchFamily="2" charset="0"/>
              </a:rPr>
              <a:t>استخرج الصيغ الماضية من النص ثم حولها المضارعة </a:t>
            </a:r>
            <a:endParaRPr lang="bn-IN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IN" sz="2400" dirty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২য় </a:t>
            </a:r>
            <a:r>
              <a:rPr lang="bn-IN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ar-SA" sz="2400" dirty="0" smtClean="0">
                <a:latin typeface="NikoshBAN" pitchFamily="2" charset="0"/>
                <a:cs typeface="NikoshBAN" pitchFamily="2" charset="0"/>
              </a:rPr>
              <a:t> استخرج </a:t>
            </a:r>
            <a:r>
              <a:rPr lang="ar-SA" sz="2400" dirty="0">
                <a:latin typeface="NikoshBAN" pitchFamily="2" charset="0"/>
                <a:cs typeface="NikoshBAN" pitchFamily="2" charset="0"/>
              </a:rPr>
              <a:t>الصيغ </a:t>
            </a:r>
            <a:r>
              <a:rPr lang="ar-SA" sz="2400" dirty="0" smtClean="0">
                <a:latin typeface="NikoshBAN" pitchFamily="2" charset="0"/>
                <a:cs typeface="NikoshBAN" pitchFamily="2" charset="0"/>
              </a:rPr>
              <a:t>المضارعة من </a:t>
            </a:r>
            <a:r>
              <a:rPr lang="ar-SA" sz="2400" dirty="0">
                <a:latin typeface="NikoshBAN" pitchFamily="2" charset="0"/>
                <a:cs typeface="NikoshBAN" pitchFamily="2" charset="0"/>
              </a:rPr>
              <a:t>النص ثم حولها </a:t>
            </a:r>
            <a:r>
              <a:rPr lang="ar-SA" sz="2400" dirty="0" smtClean="0">
                <a:latin typeface="NikoshBAN" pitchFamily="2" charset="0"/>
                <a:cs typeface="NikoshBAN" pitchFamily="2" charset="0"/>
              </a:rPr>
              <a:t>الماضية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022" y="3320716"/>
            <a:ext cx="5849872" cy="304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425210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946071"/>
              </p:ext>
            </p:extLst>
          </p:nvPr>
        </p:nvGraphicFramePr>
        <p:xfrm>
          <a:off x="1600200" y="762000"/>
          <a:ext cx="6096000" cy="48158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048000"/>
                <a:gridCol w="3048000"/>
              </a:tblGrid>
              <a:tr h="990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/>
                        <a:t>الصيغ الماضية </a:t>
                      </a:r>
                      <a:endParaRPr lang="en-US" sz="4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/>
                        <a:t>الصيغ المضارعة</a:t>
                      </a:r>
                      <a:endParaRPr lang="en-US" sz="4000" dirty="0" smtClean="0"/>
                    </a:p>
                    <a:p>
                      <a:pPr algn="ctr"/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وقعت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تقع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احتاج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يحتاج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وجد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يوجد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سكن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يسكن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تطوّر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/>
                        <a:t>تتطوّر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836592"/>
      </p:ext>
    </p:extLst>
  </p:cSld>
  <p:clrMapOvr>
    <a:masterClrMapping/>
  </p:clrMapOvr>
  <p:transition spd="slow">
    <p:cov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64667" y="20088"/>
            <a:ext cx="2805112" cy="836154"/>
          </a:xfrm>
          <a:prstGeom prst="roundRect">
            <a:avLst>
              <a:gd name="adj" fmla="val 1537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1185" y="1007939"/>
            <a:ext cx="5712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</a:rPr>
              <a:t>اجعل جملة مفيدة من الالفاظ التالية من عندك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28624" y="1522277"/>
            <a:ext cx="1524941" cy="802014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عاصمة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1356" y="1661674"/>
            <a:ext cx="7036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داكا عاصمة بنغلاديش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28624" y="2408927"/>
            <a:ext cx="1402561" cy="828674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واسعة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28624" y="3304725"/>
            <a:ext cx="1402561" cy="871536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تتطوّر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28624" y="4319136"/>
            <a:ext cx="1091928" cy="900111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كثيفة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28620" y="5359290"/>
            <a:ext cx="1524945" cy="871538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مرتفعة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7002" y="2561654"/>
            <a:ext cx="7249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شوارع عاصمتنا واسعة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77628" y="3460587"/>
            <a:ext cx="7249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مدينة داكا تتطور تدريجا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34852" y="4507581"/>
            <a:ext cx="7249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هذه الحديقة ذات اشجار كثيفة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06897" y="5594386"/>
            <a:ext cx="7249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مباني داكا مرتفعة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53793"/>
      </p:ext>
    </p:extLst>
  </p:cSld>
  <p:clrMapOvr>
    <a:masterClrMapping/>
  </p:clrMapOvr>
  <p:transition spd="slow">
    <p:cover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438400" y="518500"/>
            <a:ext cx="4267200" cy="1374648"/>
          </a:xfrm>
          <a:prstGeom prst="cloudCallout">
            <a:avLst>
              <a:gd name="adj1" fmla="val -28626"/>
              <a:gd name="adj2" fmla="val 57461"/>
            </a:avLst>
          </a:prstGeom>
          <a:solidFill>
            <a:srgbClr val="92D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43200" y="744159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     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914400" y="2035277"/>
            <a:ext cx="7315200" cy="40386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মোঃ শফিকুর রহমান 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সহকারি মৌলভী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হযরত ফাতিমা (রাঃ) বালিকা আলিম মাদরাসা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বেতুয়াবাজার, বি এম চর, চকরিয়া, কক্সবাজার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মোবাইলঃ ০১৮৬৯৮৩৮৮০৬ </a:t>
            </a:r>
          </a:p>
          <a:p>
            <a:pPr algn="ctr"/>
            <a:r>
              <a:rPr lang="en-US" sz="2800" smtClean="0">
                <a:latin typeface="NikoshBAN" pitchFamily="2" charset="0"/>
                <a:cs typeface="NikoshBAN" pitchFamily="2" charset="0"/>
              </a:rPr>
              <a:t>Email</a:t>
            </a:r>
            <a:r>
              <a:rPr lang="en-US" sz="200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shafiqr509@gmail.com</a:t>
            </a:r>
            <a:endParaRPr lang="bn-BD" sz="2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আইডিঃ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১৭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ব্যাচঃ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৩৭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0" y="2035277"/>
            <a:ext cx="109728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3798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01090" y="581891"/>
            <a:ext cx="5245347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اين متحف حرب الاستقلال؟ </a:t>
            </a:r>
            <a:endParaRPr lang="en-US" sz="4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588828"/>
            <a:ext cx="4687110" cy="32879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75763" y="5181600"/>
            <a:ext cx="609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4000" dirty="0" smtClean="0"/>
              <a:t>متحف حرب الاستقلال يقع في داكا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19962465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52600"/>
            <a:ext cx="5181600" cy="41158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600200" y="690968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dirty="0" smtClean="0"/>
              <a:t>عاصمتنا داكا  في وسط البلاد 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29718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4000" dirty="0" smtClean="0"/>
              <a:t>داكا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6776001"/>
      </p:ext>
    </p:extLst>
  </p:cSld>
  <p:clrMapOvr>
    <a:masterClrMapping/>
  </p:clrMapOvr>
  <p:transition spd="slow">
    <p:cover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21903" y="457199"/>
            <a:ext cx="205740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IN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bn-IN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2955" y="1452572"/>
            <a:ext cx="4977645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ar-SA" sz="3200" dirty="0" smtClean="0">
                <a:latin typeface="NikoshBAN" pitchFamily="2" charset="0"/>
                <a:cs typeface="NikoshBAN" pitchFamily="2" charset="0"/>
              </a:rPr>
              <a:t>السوال : ما اسم عاصمتنا و اين تقع؟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366211"/>
            <a:ext cx="8339207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SA" sz="3200" dirty="0" smtClean="0">
                <a:latin typeface="NikoshBAN" pitchFamily="2" charset="0"/>
                <a:cs typeface="NikoshBAN" pitchFamily="2" charset="0"/>
              </a:rPr>
              <a:t>الجواب : اسم عاصمتنا داكا و تقع علي شاطئ نهر بوري غنغا .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3429000"/>
            <a:ext cx="7620000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ar-SA" sz="3200" dirty="0" smtClean="0">
                <a:latin typeface="NikoshBAN" pitchFamily="2" charset="0"/>
                <a:cs typeface="NikoshBAN" pitchFamily="2" charset="0"/>
              </a:rPr>
              <a:t>السوال : كم عدد سكان داكا؟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38844" y="4403558"/>
            <a:ext cx="568136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r"/>
            <a:r>
              <a:rPr lang="ar-SA" sz="2800" dirty="0" smtClean="0">
                <a:latin typeface="NikoshBAN" pitchFamily="2" charset="0"/>
                <a:cs typeface="NikoshBAN" pitchFamily="2" charset="0"/>
              </a:rPr>
              <a:t>الجواب : عدد سكان داكا اثنا عشر مليونا نسمة .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760403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23655" y="575169"/>
            <a:ext cx="3505200" cy="1219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47109" y="734428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IN" sz="4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97" y="3810000"/>
            <a:ext cx="9074920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صف مدينة محافظتك في خمسة أسطر . 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66" r="39237" b="22559"/>
          <a:stretch/>
        </p:blipFill>
        <p:spPr>
          <a:xfrm>
            <a:off x="5802241" y="741355"/>
            <a:ext cx="2737572" cy="19672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04575629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8409" y="609600"/>
            <a:ext cx="5715000" cy="1828800"/>
          </a:xfrm>
          <a:prstGeom prst="rect">
            <a:avLst/>
          </a:prstGeom>
          <a:noFill/>
        </p:spPr>
        <p:txBody>
          <a:bodyPr wrap="none" rtlCol="0">
            <a:prstTxWarp prst="textInflateBottom">
              <a:avLst>
                <a:gd name="adj" fmla="val 64196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شكرا الي اللقاء </a:t>
            </a:r>
            <a:endParaRPr lang="en-US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820" y="2743200"/>
            <a:ext cx="5118177" cy="3405915"/>
          </a:xfrm>
          <a:prstGeom prst="rect">
            <a:avLst/>
          </a:prstGeom>
        </p:spPr>
      </p:pic>
      <p:pic>
        <p:nvPicPr>
          <p:cNvPr id="6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438400"/>
            <a:ext cx="1883791" cy="3105150"/>
          </a:xfrm>
          <a:prstGeom prst="rect">
            <a:avLst/>
          </a:prstGeom>
          <a:noFill/>
        </p:spPr>
      </p:pic>
      <p:pic>
        <p:nvPicPr>
          <p:cNvPr id="9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7720" y="2590800"/>
            <a:ext cx="1883791" cy="3105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1917314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1011573" y="690583"/>
            <a:ext cx="6567011" cy="696789"/>
          </a:xfrm>
          <a:prstGeom prst="flowChartAlternateProcess">
            <a:avLst/>
          </a:prstGeom>
        </p:spPr>
        <p:style>
          <a:lnRef idx="1">
            <a:schemeClr val="accent6"/>
          </a:lnRef>
          <a:fillRef idx="1001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تعارف الدرس </a:t>
            </a:r>
            <a:endParaRPr lang="en-US" sz="40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40043" y="1860884"/>
            <a:ext cx="8106384" cy="261695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الصفّ : الثامن من الداخل</a:t>
            </a: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48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المادّة : الادب العربي (الورقة الاولي)</a:t>
            </a:r>
            <a:r>
              <a:rPr lang="ar-SA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الوقت :  50 دقيقة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581895"/>
      </p:ext>
    </p:extLst>
  </p:cSld>
  <p:clrMapOvr>
    <a:masterClrMapping/>
  </p:clrMapOvr>
  <p:transition spd="slow">
    <p:cover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819400" y="5334000"/>
            <a:ext cx="4800600" cy="990600"/>
          </a:xfrm>
          <a:prstGeom prst="cloudCallout">
            <a:avLst>
              <a:gd name="adj1" fmla="val -28626"/>
              <a:gd name="adj2" fmla="val 5746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NikoshBAN" pitchFamily="2" charset="0"/>
                <a:cs typeface="NikoshBAN" pitchFamily="2" charset="0"/>
              </a:rPr>
              <a:t>قل ما هذه الصورة؟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323" y="457200"/>
            <a:ext cx="7086600" cy="471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09293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1815266" y="422787"/>
            <a:ext cx="5638799" cy="1374648"/>
          </a:xfrm>
          <a:prstGeom prst="cloudCallout">
            <a:avLst>
              <a:gd name="adj1" fmla="val -28626"/>
              <a:gd name="adj2" fmla="val 5746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NikoshBAN" pitchFamily="2" charset="0"/>
                <a:cs typeface="NikoshBAN" pitchFamily="2" charset="0"/>
              </a:rPr>
              <a:t>ما هذا علي شاطئ النهر؟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25103"/>
            <a:ext cx="6068933" cy="434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7135707" y="3589282"/>
            <a:ext cx="2124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dirty="0" smtClean="0"/>
              <a:t>مدينة داكا </a:t>
            </a:r>
            <a:endParaRPr lang="en-US" sz="32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7010401" y="2590801"/>
            <a:ext cx="1187576" cy="9143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24765" y="494394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نهر بوريغنغا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30846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1295400" y="518500"/>
            <a:ext cx="7010400" cy="853100"/>
          </a:xfrm>
          <a:prstGeom prst="cloudCallout">
            <a:avLst>
              <a:gd name="adj1" fmla="val -28626"/>
              <a:gd name="adj2" fmla="val 5746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NikoshBAN" pitchFamily="2" charset="0"/>
                <a:cs typeface="NikoshBAN" pitchFamily="2" charset="0"/>
              </a:rPr>
              <a:t>هل تعرفون الصورتين التاليتين؟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929" y="2207181"/>
            <a:ext cx="3801344" cy="24749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94" y="2226077"/>
            <a:ext cx="4419600" cy="24749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40501" y="4701053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200" dirty="0" smtClean="0"/>
              <a:t>شهيد منار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265903" y="4800600"/>
            <a:ext cx="2036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200" dirty="0" smtClean="0"/>
              <a:t>احسن منزل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1219067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24200" y="1406088"/>
            <a:ext cx="2339102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2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198" y="2659558"/>
            <a:ext cx="7162802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عاصمتنا داكا</a:t>
            </a:r>
          </a:p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الدرس الرابع</a:t>
            </a:r>
          </a:p>
          <a:p>
            <a:pPr algn="ctr"/>
            <a:r>
              <a:rPr lang="bn-BD" sz="4000" b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পৃষ্ঠা  নং- ১৮</a:t>
            </a:r>
            <a:endParaRPr lang="en-US" sz="2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4000" b="1" dirty="0" smtClean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965181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438400" y="457200"/>
            <a:ext cx="4267200" cy="1374648"/>
          </a:xfrm>
          <a:prstGeom prst="cloudCallout">
            <a:avLst>
              <a:gd name="adj1" fmla="val -28626"/>
              <a:gd name="adj2" fmla="val 57461"/>
            </a:avLst>
          </a:prstGeom>
          <a:solidFill>
            <a:srgbClr val="00B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IN" sz="6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981199"/>
            <a:ext cx="4174541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IN" sz="3200" b="1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 পাঠ শেষে শিক্ষার্থীরা </a:t>
            </a:r>
            <a:r>
              <a:rPr lang="bn-BD" sz="3200" b="1" u="sn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..........</a:t>
            </a:r>
            <a:endParaRPr lang="en-US" sz="2800" b="1" u="sng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691" y="2668488"/>
            <a:ext cx="7696200" cy="206210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আরবীতে রাজধানী ঢাকা </a:t>
            </a:r>
            <a:r>
              <a:rPr lang="bn-IN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সম্পর্কে </a:t>
            </a: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 পারবে</a:t>
            </a:r>
            <a:r>
              <a:rPr lang="bn-IN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আরবী </a:t>
            </a:r>
            <a:r>
              <a:rPr lang="bn-IN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কঠিন শব্দের অর্থ </a:t>
            </a:r>
            <a:r>
              <a:rPr lang="bn-BD" sz="32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 পারবে</a:t>
            </a:r>
            <a:r>
              <a:rPr lang="bn-IN" sz="32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আরবীতে বিভিন্ন শব্দের</a:t>
            </a:r>
            <a:r>
              <a:rPr lang="bn-IN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বাক্য রচনা </a:t>
            </a:r>
            <a:r>
              <a:rPr lang="bn-IN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 পারবে 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বিভিন্ন সীগাহ সমূহের পরিবর্তন করতে পারবে। </a:t>
            </a:r>
            <a:endParaRPr lang="en-US" sz="20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0653127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77788" y="502024"/>
            <a:ext cx="62484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اقرأ النص التالي </a:t>
            </a:r>
            <a:r>
              <a:rPr lang="ar-SA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و ترجم بالبنغالية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4120" y="3244334"/>
            <a:ext cx="240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3319" y="1371600"/>
            <a:ext cx="7297305" cy="50013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numCol="2" rtlCol="0">
            <a:spAutoFit/>
          </a:bodyPr>
          <a:lstStyle/>
          <a:p>
            <a:endParaRPr lang="ar-SA" sz="2900" dirty="0" smtClean="0">
              <a:latin typeface="NikoshBAN" pitchFamily="2" charset="0"/>
              <a:cs typeface="NikoshBAN" pitchFamily="2" charset="0"/>
            </a:endParaRPr>
          </a:p>
          <a:p>
            <a:endParaRPr lang="ar-SA" sz="2900" dirty="0">
              <a:latin typeface="NikoshBAN" pitchFamily="2" charset="0"/>
              <a:cs typeface="NikoshBAN" pitchFamily="2" charset="0"/>
            </a:endParaRPr>
          </a:p>
          <a:p>
            <a:endParaRPr lang="ar-SA" sz="2900" dirty="0" smtClean="0">
              <a:latin typeface="NikoshBAN" pitchFamily="2" charset="0"/>
              <a:cs typeface="NikoshBAN" pitchFamily="2" charset="0"/>
            </a:endParaRPr>
          </a:p>
          <a:p>
            <a:endParaRPr lang="ar-SA" sz="2900" dirty="0">
              <a:latin typeface="NikoshBAN" pitchFamily="2" charset="0"/>
              <a:cs typeface="NikoshBAN" pitchFamily="2" charset="0"/>
            </a:endParaRPr>
          </a:p>
          <a:p>
            <a:endParaRPr lang="ar-SA" sz="2900" dirty="0" smtClean="0">
              <a:latin typeface="NikoshBAN" pitchFamily="2" charset="0"/>
              <a:cs typeface="NikoshBAN" pitchFamily="2" charset="0"/>
            </a:endParaRPr>
          </a:p>
          <a:p>
            <a:endParaRPr lang="ar-SA" sz="2900" dirty="0">
              <a:latin typeface="NikoshBAN" pitchFamily="2" charset="0"/>
              <a:cs typeface="NikoshBAN" pitchFamily="2" charset="0"/>
            </a:endParaRPr>
          </a:p>
          <a:p>
            <a:endParaRPr lang="ar-SA" sz="2900" dirty="0" smtClean="0">
              <a:latin typeface="NikoshBAN" pitchFamily="2" charset="0"/>
              <a:cs typeface="NikoshBAN" pitchFamily="2" charset="0"/>
            </a:endParaRPr>
          </a:p>
          <a:p>
            <a:endParaRPr lang="ar-SA" sz="2900" dirty="0">
              <a:latin typeface="NikoshBAN" pitchFamily="2" charset="0"/>
              <a:cs typeface="NikoshBAN" pitchFamily="2" charset="0"/>
            </a:endParaRPr>
          </a:p>
          <a:p>
            <a:endParaRPr lang="ar-SA" sz="2900" dirty="0" smtClean="0">
              <a:latin typeface="NikoshBAN" pitchFamily="2" charset="0"/>
              <a:cs typeface="NikoshBAN" pitchFamily="2" charset="0"/>
            </a:endParaRPr>
          </a:p>
          <a:p>
            <a:endParaRPr lang="ar-SA" sz="2900" dirty="0" smtClean="0">
              <a:latin typeface="NikoshBAN" pitchFamily="2" charset="0"/>
              <a:cs typeface="NikoshBAN" pitchFamily="2" charset="0"/>
            </a:endParaRPr>
          </a:p>
          <a:p>
            <a:endParaRPr lang="ar-SA" sz="29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>
                <a:latin typeface="NikoshBAN" pitchFamily="2" charset="0"/>
                <a:cs typeface="NikoshBAN" pitchFamily="2" charset="0"/>
              </a:rPr>
              <a:t>عاصمتنا داكا اسمها القديم جهانغيرنغر و هي في وسط البلاد. وهي تقع علي شاطئ نهر بوري غنغا .</a:t>
            </a:r>
            <a:endParaRPr lang="en-US" sz="3200" dirty="0"/>
          </a:p>
          <a:p>
            <a:pPr algn="ctr"/>
            <a:r>
              <a:rPr lang="ar-SA" sz="2900" dirty="0" smtClean="0">
                <a:latin typeface="NikoshBAN" pitchFamily="2" charset="0"/>
                <a:cs typeface="NikoshBAN" pitchFamily="2" charset="0"/>
              </a:rPr>
              <a:t>مساحتها واسعة . يحتاج الانتقال من اقصاها الي اقصاها وقتا طويلا . أحياؤها متعدّدة مبانيها مرتفعة و جميلة والشوارع طويلة واسعة . وفيها الوزارات والسفارات.</a:t>
            </a:r>
            <a:endParaRPr lang="en-US" sz="29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5412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4695" y="1371600"/>
            <a:ext cx="3334905" cy="4524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আমাদের রাজধানী ঢাকা, ইহার পুরাতন নাম জাহাঙ্গীরনগর এবং ইহা দেশের মধ্যখানে অবস্থিত। ইহা বুড়িগঙ্গা নদীর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তীরে অবস্থিত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ইহা একটি বড় শহর। ইহার আয়তন প্রশস্ত। ইহার এক প্রান্ত হতে অন্য প্রান্তে অতিক্রম করতে দীর্ঘ সময় প্রয়োজন। এর এলাকা অনেক সংখ্যক। ইহার দালান সমূহ উচূ ও সুন্দর। এবং রাস্তাসমূহ দীর্ঘ প্রশস্ত। এবং এতে রয়েছে মন্ত্রনালয় ও দূতাবাস।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214179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1679</TotalTime>
  <Words>481</Words>
  <Application>Microsoft Office PowerPoint</Application>
  <PresentationFormat>On-screen Show (4:3)</PresentationFormat>
  <Paragraphs>127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Suraia Sultana</dc:creator>
  <cp:lastModifiedBy>User</cp:lastModifiedBy>
  <cp:revision>212</cp:revision>
  <dcterms:created xsi:type="dcterms:W3CDTF">2015-05-26T02:14:22Z</dcterms:created>
  <dcterms:modified xsi:type="dcterms:W3CDTF">2016-01-20T10:17:17Z</dcterms:modified>
</cp:coreProperties>
</file>